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8"/>
  </p:notesMasterIdLst>
  <p:sldIdLst>
    <p:sldId id="257" r:id="rId5"/>
    <p:sldId id="258" r:id="rId6"/>
    <p:sldId id="489" r:id="rId7"/>
    <p:sldId id="490" r:id="rId8"/>
    <p:sldId id="474" r:id="rId9"/>
    <p:sldId id="491" r:id="rId10"/>
    <p:sldId id="496" r:id="rId11"/>
    <p:sldId id="497" r:id="rId12"/>
    <p:sldId id="498" r:id="rId13"/>
    <p:sldId id="499" r:id="rId14"/>
    <p:sldId id="500" r:id="rId15"/>
    <p:sldId id="501" r:id="rId16"/>
    <p:sldId id="495" r:id="rId17"/>
  </p:sldIdLst>
  <p:sldSz cx="12192000" cy="6858000"/>
  <p:notesSz cx="6858000" cy="9144000"/>
  <p:embeddedFontLst>
    <p:embeddedFont>
      <p:font typeface="KoPubWorldDotum_Pro Bold" panose="020B0600000101010101" charset="-127"/>
      <p:bold r:id="rId19"/>
    </p:embeddedFont>
    <p:embeddedFont>
      <p:font typeface="KoPubWorldDotum_Pro Light" panose="020B0600000101010101" charset="-127"/>
      <p:regular r:id="rId20"/>
    </p:embeddedFont>
    <p:embeddedFont>
      <p:font typeface="Forte" panose="03060902040502070203" pitchFamily="66" charset="0"/>
      <p:regular r:id="rId21"/>
    </p:embeddedFont>
    <p:embeddedFont>
      <p:font typeface="KoPubWorld돋움체 Bold" panose="00000800000000000000" pitchFamily="2" charset="-127"/>
      <p:bold r:id="rId22"/>
    </p:embeddedFont>
    <p:embeddedFont>
      <p:font typeface="KoPubWorld돋움체 Light" panose="00000300000000000000" pitchFamily="2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에스코어 드림 4 Regular" panose="020B0503030302020204" pitchFamily="34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AA35"/>
    <a:srgbClr val="1370C0"/>
    <a:srgbClr val="DF4542"/>
    <a:srgbClr val="FC5753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12" autoAdjust="0"/>
    <p:restoredTop sz="95986"/>
  </p:normalViewPr>
  <p:slideViewPr>
    <p:cSldViewPr snapToGrid="0">
      <p:cViewPr varScale="1">
        <p:scale>
          <a:sx n="62" d="100"/>
          <a:sy n="62" d="100"/>
        </p:scale>
        <p:origin x="1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8768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403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582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103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582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4841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512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4914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0397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608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4407383" y="2362430"/>
            <a:ext cx="7251217" cy="3047703"/>
            <a:chOff x="4407383" y="2414945"/>
            <a:chExt cx="7251217" cy="304770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2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4407383" y="2414945"/>
              <a:ext cx="7251217" cy="2277546"/>
              <a:chOff x="4407383" y="2683103"/>
              <a:chExt cx="7251217" cy="2277546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4407383" y="4006542"/>
                <a:ext cx="7251217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800" b="1" dirty="0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Chapter 1. </a:t>
                </a:r>
                <a:r>
                  <a:rPr kumimoji="1" lang="ko-KR" altLang="en-US" sz="2800" b="1" dirty="0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한눈에 보는 </a:t>
                </a:r>
                <a:r>
                  <a:rPr kumimoji="1" lang="ko-KR" altLang="en-US" sz="2800" b="1" dirty="0" err="1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머신러닝</a:t>
                </a:r>
                <a:endParaRPr kumimoji="1" lang="en-US" altLang="ko-KR" sz="2800" b="1" dirty="0">
                  <a:latin typeface="KoPubWorldDotum_Pro Light" panose="020B0600000101010101" charset="-127"/>
                  <a:ea typeface="KoPubWorldDotum_Pro Light" panose="020B0600000101010101" charset="-127"/>
                  <a:cs typeface="KoPubWorldDotum_Pro Light" panose="020B0600000101010101" charset="-127"/>
                </a:endParaRPr>
              </a:p>
              <a:p>
                <a:pPr algn="r"/>
                <a:r>
                  <a:rPr kumimoji="1" lang="en-US" altLang="ko-KR" sz="2800" b="1" dirty="0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Chapter 2. </a:t>
                </a:r>
                <a:r>
                  <a:rPr kumimoji="1" lang="ko-KR" altLang="en-US" sz="2800" b="1" dirty="0" err="1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머신러닝</a:t>
                </a:r>
                <a:r>
                  <a:rPr kumimoji="1" lang="ko-KR" altLang="en-US" sz="2800" b="1" dirty="0">
                    <a:latin typeface="KoPubWorldDotum_Pro Light" panose="020B0600000101010101" charset="-127"/>
                    <a:ea typeface="KoPubWorldDotum_Pro Light" panose="020B0600000101010101" charset="-127"/>
                    <a:cs typeface="KoPubWorldDotum_Pro Light" panose="020B0600000101010101" charset="-127"/>
                  </a:rPr>
                  <a:t> 프로젝트 처음부터 끝까지</a:t>
                </a:r>
                <a:endParaRPr kumimoji="1" lang="en-US" altLang="ko-KR" sz="2800" b="1" dirty="0">
                  <a:latin typeface="KoPubWorldDotum_Pro Light" panose="020B0600000101010101" charset="-127"/>
                  <a:ea typeface="KoPubWorldDotum_Pro Light" panose="020B0600000101010101" charset="-127"/>
                  <a:cs typeface="KoPubWorldDotum_Pro Light" panose="020B0600000101010101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강화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(reinforcement learning)</a:t>
            </a:r>
          </a:p>
        </p:txBody>
      </p:sp>
      <p:pic>
        <p:nvPicPr>
          <p:cNvPr id="1026" name="Picture 2" descr="자율주행차의 기술부터 보험까지, 자율주행차 어디까지 진행 중일까? | KB손해보험 인사이트">
            <a:extLst>
              <a:ext uri="{FF2B5EF4-FFF2-40B4-BE49-F238E27FC236}">
                <a16:creationId xmlns:a16="http://schemas.microsoft.com/office/drawing/2014/main" id="{78E90DCB-1490-44E7-8F82-42AE58B395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" y="2392222"/>
            <a:ext cx="4876800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420EFCA-010D-451E-8B84-6A363CEB2676}"/>
              </a:ext>
            </a:extLst>
          </p:cNvPr>
          <p:cNvSpPr txBox="1"/>
          <p:nvPr/>
        </p:nvSpPr>
        <p:spPr>
          <a:xfrm>
            <a:off x="777240" y="5226991"/>
            <a:ext cx="4876800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자율 주행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기술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  <p:pic>
        <p:nvPicPr>
          <p:cNvPr id="1028" name="Picture 4" descr="AlphaGo in China | DeepMind">
            <a:extLst>
              <a:ext uri="{FF2B5EF4-FFF2-40B4-BE49-F238E27FC236}">
                <a16:creationId xmlns:a16="http://schemas.microsoft.com/office/drawing/2014/main" id="{BE265533-69B6-4B92-9361-8879BF7AF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82429"/>
            <a:ext cx="5239820" cy="2619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04FD91A-46C7-477A-9973-ED35855B551A}"/>
              </a:ext>
            </a:extLst>
          </p:cNvPr>
          <p:cNvSpPr txBox="1"/>
          <p:nvPr/>
        </p:nvSpPr>
        <p:spPr>
          <a:xfrm>
            <a:off x="6277510" y="5226990"/>
            <a:ext cx="4876800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알파고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(AlphaGo) from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Deepmind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76900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[2]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배치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온라인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 데이터의 스트림으로부터 점진적으로 학습할 수 있는가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배치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(batch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시스템이 점진적으로 학습할 수 없는 경우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모든 데이터를 사용하여야 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새로운 데이터를 학습하려면 전체 데이터를 사용하여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처음부터 다시 훈련을 수행해야 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시스템이 빠르게 변화하는 특성을 가져야하는 경우에는 부적절함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* </a:t>
            </a: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batch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모델을 한번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update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시킬 때 사용하는 샘플들의 묶음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53701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2" y="1280807"/>
            <a:ext cx="11521397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[2]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배치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온라인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입력 데이터의 스트림으로부터 점진적으로 학습할 수 있는가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온라인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(online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시스템이 점진적으로 학습할 수 있는 경우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매 학습단계가 빠르고 비용이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적게들어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데이터가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도착하는대로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학습함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시스템이 빠르게 변화하는 특성을 가져야하는 경우에 적절한 방법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학습률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(learning rate):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변화하는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데이터에 얼마나 빠르게 적응하는지에 대한 척도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학습률이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높다면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새 데이터에 빠르게 적응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but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예전 데이터를 금방 잊어버림</a:t>
            </a:r>
            <a:b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</a:b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ii)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학습률이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낮다면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?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시스템의 학습이 더디게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일어남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897183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실제 데이터로 작업하기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이번 수업에서는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...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인공적으로 만들어진 데이터셋보다는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실제 데이터로 실험해볼 것입니다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캘리포니아 주택 가격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(California Housing Prices)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데이터셋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</a:t>
            </a:r>
            <a:r>
              <a:rPr lang="en-US" altLang="ko-KR" sz="2400" i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in </a:t>
            </a:r>
            <a:r>
              <a:rPr lang="en-US" altLang="ko-KR" sz="2400" i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StatLib</a:t>
            </a:r>
            <a:endParaRPr lang="en-US" altLang="ko-KR" sz="2400" i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4F02C4-4729-4AD7-97BE-941FCE588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116" y="2492476"/>
            <a:ext cx="5877745" cy="413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941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1311153" y="1231433"/>
            <a:ext cx="4746608" cy="4395133"/>
            <a:chOff x="593574" y="850681"/>
            <a:chExt cx="4746608" cy="439513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8504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1.1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머신러닝이란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?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46217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1.2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왜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머신러닝을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사용하는가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?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41344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1.4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시스템의 종류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45512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1.5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머신러닝의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주요 도전 과제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34050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애플리케이션 사례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1A5B12C-8897-44BC-BB55-96B4F238D3E5}"/>
                </a:ext>
              </a:extLst>
            </p:cNvPr>
            <p:cNvSpPr txBox="1"/>
            <p:nvPr/>
          </p:nvSpPr>
          <p:spPr>
            <a:xfrm>
              <a:off x="718404" y="4722594"/>
              <a:ext cx="27799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1.6 </a:t>
              </a:r>
              <a:r>
                <a:rPr lang="ko-KR" altLang="en-US" sz="2800" b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테스트와 검증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380EF5A-77B0-4BFF-B796-0FE7C4E01518}"/>
                </a:ext>
              </a:extLst>
            </p:cNvPr>
            <p:cNvSpPr/>
            <p:nvPr/>
          </p:nvSpPr>
          <p:spPr>
            <a:xfrm>
              <a:off x="593574" y="471963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CFEDC04-14A9-48DD-B603-135B97F9A92F}"/>
              </a:ext>
            </a:extLst>
          </p:cNvPr>
          <p:cNvSpPr/>
          <p:nvPr/>
        </p:nvSpPr>
        <p:spPr>
          <a:xfrm>
            <a:off x="585627" y="3541449"/>
            <a:ext cx="6954777" cy="1284831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0139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1.1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머신러닝이란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?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280807"/>
            <a:ext cx="106468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명시적인 프로그래밍 없이 컴퓨터가 학습하는 능력을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갖추게 하는 연구 분야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9F3CB3D-5B67-4057-AE1F-791DE1EAEAD4}"/>
              </a:ext>
            </a:extLst>
          </p:cNvPr>
          <p:cNvSpPr/>
          <p:nvPr/>
        </p:nvSpPr>
        <p:spPr>
          <a:xfrm>
            <a:off x="9842637" y="3490639"/>
            <a:ext cx="1335641" cy="1335641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2400" dirty="0"/>
              <a:t>Program</a:t>
            </a:r>
            <a:endParaRPr lang="ko-KR" altLang="en-US" sz="2400" dirty="0"/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F46AB08A-5ED3-4095-80D9-6FD2FA00CAE2}"/>
              </a:ext>
            </a:extLst>
          </p:cNvPr>
          <p:cNvSpPr/>
          <p:nvPr/>
        </p:nvSpPr>
        <p:spPr>
          <a:xfrm>
            <a:off x="10212506" y="2582304"/>
            <a:ext cx="595902" cy="7413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731C9FF0-71AC-48E4-844A-326E7E2A2665}"/>
              </a:ext>
            </a:extLst>
          </p:cNvPr>
          <p:cNvSpPr/>
          <p:nvPr/>
        </p:nvSpPr>
        <p:spPr>
          <a:xfrm rot="16200000">
            <a:off x="8959059" y="3787768"/>
            <a:ext cx="595902" cy="7413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30096F5B-273A-41FB-9EDA-A1E933901BE0}"/>
              </a:ext>
            </a:extLst>
          </p:cNvPr>
          <p:cNvSpPr/>
          <p:nvPr/>
        </p:nvSpPr>
        <p:spPr>
          <a:xfrm>
            <a:off x="10212506" y="5068650"/>
            <a:ext cx="595902" cy="7413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360196-4734-4E9D-B08B-AE153A960BBC}"/>
              </a:ext>
            </a:extLst>
          </p:cNvPr>
          <p:cNvSpPr txBox="1"/>
          <p:nvPr/>
        </p:nvSpPr>
        <p:spPr>
          <a:xfrm>
            <a:off x="670603" y="1888789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어떤 작업 </a:t>
            </a:r>
            <a:r>
              <a:rPr lang="en-US" altLang="ko-KR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대한 컴퓨터 프로그램의 성능을 </a:t>
            </a:r>
            <a:r>
              <a:rPr lang="en-US" altLang="ko-KR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</a:t>
            </a:r>
            <a:r>
              <a:rPr lang="ko-KR" altLang="en-US" sz="2400" b="0" i="0" dirty="0">
                <a:solidFill>
                  <a:srgbClr val="000000"/>
                </a:solidFill>
                <a:effectLst/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측정했을 때</a:t>
            </a:r>
            <a:endParaRPr lang="en-US" altLang="ko-KR" sz="2400" b="0" i="0" dirty="0">
              <a:solidFill>
                <a:srgbClr val="000000"/>
              </a:solidFill>
              <a:effectLst/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경험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인해 성능이 향상됐다면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컴퓨터 프로그램은 작업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와 성능 측정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 대해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경험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학습한 것이다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FEB0EA-4997-414E-B93B-78B7E98D6076}"/>
              </a:ext>
            </a:extLst>
          </p:cNvPr>
          <p:cNvSpPr txBox="1"/>
          <p:nvPr/>
        </p:nvSpPr>
        <p:spPr>
          <a:xfrm>
            <a:off x="10017298" y="2003459"/>
            <a:ext cx="9760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</a:t>
            </a:r>
            <a:endParaRPr lang="ko-KR" altLang="en-US" sz="32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9CF575-6D69-45E1-876E-310709C5642C}"/>
              </a:ext>
            </a:extLst>
          </p:cNvPr>
          <p:cNvSpPr txBox="1"/>
          <p:nvPr/>
        </p:nvSpPr>
        <p:spPr>
          <a:xfrm>
            <a:off x="8096030" y="3860508"/>
            <a:ext cx="9760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</a:t>
            </a:r>
            <a:endParaRPr lang="ko-KR" altLang="en-US" sz="32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537849-52C5-4FD7-9BDE-BBC6F3F927E2}"/>
              </a:ext>
            </a:extLst>
          </p:cNvPr>
          <p:cNvSpPr txBox="1"/>
          <p:nvPr/>
        </p:nvSpPr>
        <p:spPr>
          <a:xfrm>
            <a:off x="10017298" y="5816095"/>
            <a:ext cx="9760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  <a:endParaRPr lang="ko-KR" altLang="en-US" sz="32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76BF77-437B-4E15-8958-3346FB4527D4}"/>
              </a:ext>
            </a:extLst>
          </p:cNvPr>
          <p:cNvSpPr txBox="1"/>
          <p:nvPr/>
        </p:nvSpPr>
        <p:spPr>
          <a:xfrm>
            <a:off x="670603" y="4891830"/>
            <a:ext cx="106468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공학적 정의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0139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1.1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머신러닝이란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?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280807"/>
            <a:ext cx="10646896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sz="24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Training Set</a:t>
            </a:r>
          </a:p>
          <a:p>
            <a:pPr>
              <a:spcBef>
                <a:spcPts val="600"/>
              </a:spcBef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시스템이 학습하는 데 사용하는 샘플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600"/>
              </a:spcBef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600"/>
              </a:spcBef>
            </a:pPr>
            <a:r>
              <a:rPr lang="en-US" altLang="ko-KR" sz="24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Training Instance</a:t>
            </a:r>
          </a:p>
          <a:p>
            <a:pPr>
              <a:spcBef>
                <a:spcPts val="600"/>
              </a:spcBef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각각의 훈련 데이터들을 일컫는 말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또는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sample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이라고도 함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pPr>
              <a:spcBef>
                <a:spcPts val="600"/>
              </a:spcBef>
            </a:pP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600"/>
              </a:spcBef>
            </a:pPr>
            <a:r>
              <a:rPr lang="en-US" altLang="ko-KR" sz="2400" b="1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Accuracy</a:t>
            </a:r>
          </a:p>
          <a:p>
            <a:pPr>
              <a:spcBef>
                <a:spcPts val="600"/>
              </a:spcBef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정확도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성능 측정의 척도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600"/>
              </a:spcBef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 판정 문제에서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정확히 분류된 메일의 비율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3777062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639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왜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머신러닝을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사용하는가</a:t>
            </a:r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?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3908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arenR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기존의 솔루션으로는 복잡하거나 알려진 정해가 없는 문제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e.g. NLP(Natural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Language Processing)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2)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머신러닝을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통해 학습한 내용을 조사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ko-KR" altLang="en-US" sz="2400" b="1" dirty="0" err="1">
                <a:solidFill>
                  <a:srgbClr val="00B0F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데이터마이닝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(data mining)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: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머신러닝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기술을 적용하여 대용량의 데이터를 분석하여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 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겉으로는 보이지 않던 패턴을 발견해내는 기술</a:t>
            </a:r>
          </a:p>
        </p:txBody>
      </p:sp>
    </p:spTree>
    <p:extLst>
      <p:ext uri="{BB962C8B-B14F-4D97-AF65-F5344CB8AC3E}">
        <p14:creationId xmlns:p14="http://schemas.microsoft.com/office/powerpoint/2010/main" val="144922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지도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비지도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학습하는 동안의 감독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(supervision)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형태나 정보량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지도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(supervised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데이터에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label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이라는 답을 붙이는 과정이 포함됨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914400" lvl="1" indent="-457200">
              <a:lnSpc>
                <a:spcPct val="150000"/>
              </a:lnSpc>
              <a:buAutoNum type="arabicParenBoth"/>
            </a:pP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분류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(classification)</a:t>
            </a:r>
          </a:p>
          <a:p>
            <a:pPr lvl="2"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스팸필터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spam? OR Non-spam?</a:t>
            </a:r>
          </a:p>
          <a:p>
            <a:pPr lvl="1"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(2) </a:t>
            </a:r>
            <a:r>
              <a:rPr lang="ko-KR" altLang="en-US" sz="2400" dirty="0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회귀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(regression)</a:t>
            </a:r>
          </a:p>
          <a:p>
            <a:pPr lvl="2"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예측변수라 부르는 특성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(feature)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사용해 타겟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(target)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수치를 예측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 lvl="2"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e.g. x : 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주행거리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연식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브랜드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…)  y : 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중고 자동차의 가격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7326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2245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지도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비지도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학습하는 동안의 감독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(supervision)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형태나 정보량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비지도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(unsupervised learning)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데이터에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label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존재하지 않는다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시스템은 아무런 도움없이 학습함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2BB7D7-338E-4D1E-81C6-D9623A112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973" y="3854567"/>
            <a:ext cx="4848902" cy="230537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63A789A-7C40-4F23-9C96-5CC4825A33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4051" y="3893989"/>
            <a:ext cx="5001323" cy="24768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04DDB3-7301-4D7B-A611-C7BF00900205}"/>
              </a:ext>
            </a:extLst>
          </p:cNvPr>
          <p:cNvSpPr txBox="1"/>
          <p:nvPr/>
        </p:nvSpPr>
        <p:spPr>
          <a:xfrm>
            <a:off x="6054263" y="6057580"/>
            <a:ext cx="4844693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클러스터링</a:t>
            </a:r>
            <a:r>
              <a:rPr lang="en-US" altLang="ko-KR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(clustering)</a:t>
            </a:r>
          </a:p>
        </p:txBody>
      </p:sp>
    </p:spTree>
    <p:extLst>
      <p:ext uri="{BB962C8B-B14F-4D97-AF65-F5344CB8AC3E}">
        <p14:creationId xmlns:p14="http://schemas.microsoft.com/office/powerpoint/2010/main" val="3636843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4462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[1]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지도 학습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vs.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비지도 학습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   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기준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학습하는 동안의 감독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(supervision)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형태나 정보량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준지도</a:t>
            </a: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semisupervised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learning)   semi: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중간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”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일부만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label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이 있는 데이터를 다루는 것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지도학습 </a:t>
            </a:r>
            <a:r>
              <a:rPr lang="en-US" altLang="ko-KR" sz="2400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+ </a:t>
            </a:r>
            <a:r>
              <a:rPr lang="ko-KR" altLang="en-US" sz="2400" dirty="0">
                <a:solidFill>
                  <a:srgbClr val="0070C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비지도학습</a:t>
            </a:r>
            <a:endParaRPr lang="en-US" altLang="ko-KR" sz="2400" dirty="0">
              <a:solidFill>
                <a:srgbClr val="0070C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ex)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구글 포토 호스팅 서비스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사진 속의 얼굴을 각자 다른 사람으로 구별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/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인식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사람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A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는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1,5,6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번 사진에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사람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B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는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1,2,3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번 사진에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… -&gt;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비지도학습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군집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사람마다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label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붙인다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 -&gt;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지도학습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분류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32574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41504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1.4 </a:t>
            </a:r>
            <a:r>
              <a:rPr lang="ko-KR" altLang="en-US" sz="2800" b="1" dirty="0" err="1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머신러닝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시스템의 종류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DD1412-CE2F-4AB6-B104-1574DC219834}"/>
              </a:ext>
            </a:extLst>
          </p:cNvPr>
          <p:cNvSpPr txBox="1"/>
          <p:nvPr/>
        </p:nvSpPr>
        <p:spPr>
          <a:xfrm>
            <a:off x="670603" y="1280807"/>
            <a:ext cx="10646896" cy="584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highlight>
                  <a:srgbClr val="FFFF0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강화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(reinforcement learning)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2E50654-A558-407E-B019-CF498CF26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035" y="2128167"/>
            <a:ext cx="5687219" cy="40677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7CD2F8-3C06-468B-9C07-C0694F2FB4F1}"/>
              </a:ext>
            </a:extLst>
          </p:cNvPr>
          <p:cNvSpPr txBox="1"/>
          <p:nvPr/>
        </p:nvSpPr>
        <p:spPr>
          <a:xfrm>
            <a:off x="6732355" y="1280807"/>
            <a:ext cx="4904610" cy="39086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에이전트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(agent)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학습하는 시스템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환경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관찰하여 </a:t>
            </a:r>
            <a:r>
              <a:rPr lang="ko-KR" altLang="en-US" sz="2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행동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을 실행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결과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보상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(reward) - </a:t>
            </a:r>
            <a:r>
              <a:rPr lang="en-US" altLang="ko-KR" sz="2400" dirty="0">
                <a:solidFill>
                  <a:srgbClr val="27AA35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positive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       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벌점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(penalty) - </a:t>
            </a:r>
            <a:r>
              <a:rPr lang="en-US" altLang="ko-KR" sz="2400" dirty="0">
                <a:solidFill>
                  <a:srgbClr val="FF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negative</a:t>
            </a:r>
          </a:p>
        </p:txBody>
      </p:sp>
    </p:spTree>
    <p:extLst>
      <p:ext uri="{BB962C8B-B14F-4D97-AF65-F5344CB8AC3E}">
        <p14:creationId xmlns:p14="http://schemas.microsoft.com/office/powerpoint/2010/main" val="2040603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3159</TotalTime>
  <Words>725</Words>
  <Application>Microsoft Office PowerPoint</Application>
  <PresentationFormat>와이드스크린</PresentationFormat>
  <Paragraphs>126</Paragraphs>
  <Slides>13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KoPubWorld돋움체 Bold</vt:lpstr>
      <vt:lpstr>맑은 고딕</vt:lpstr>
      <vt:lpstr>Wingdings</vt:lpstr>
      <vt:lpstr>KoPubWorld돋움체 Light</vt:lpstr>
      <vt:lpstr>Forte</vt:lpstr>
      <vt:lpstr>에스코어 드림 4 Regular</vt:lpstr>
      <vt:lpstr>KoPubWorldDotum_Pro Light</vt:lpstr>
      <vt:lpstr>Arial</vt:lpstr>
      <vt:lpstr>KoPubWorldDotum_Pro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82</cp:revision>
  <dcterms:created xsi:type="dcterms:W3CDTF">2019-09-24T13:38:54Z</dcterms:created>
  <dcterms:modified xsi:type="dcterms:W3CDTF">2021-07-17T05:18:55Z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